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-96" y="-5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7BF158-C38D-4243-B803-0A5232E317E1}" type="datetimeFigureOut">
              <a:rPr lang="ru-RU" smtClean="0"/>
              <a:t>16.06.2015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EC3BB2-881A-4ED3-9B33-006194379A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311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6D26B-81CE-435A-8B2A-8A3C7847B61E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85800" y="301625"/>
            <a:ext cx="7772400" cy="57943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236CD2C-2DFF-4CFF-99C5-AF5E870A4643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0555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16.06.2015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16.06.2015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16.06.2015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gif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1571612"/>
            <a:ext cx="8229600" cy="2786082"/>
          </a:xfrm>
        </p:spPr>
        <p:txBody>
          <a:bodyPr>
            <a:normAutofit/>
          </a:bodyPr>
          <a:lstStyle/>
          <a:p>
            <a:r>
              <a:rPr lang="ru-RU" sz="6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«Я – юный эколог»</a:t>
            </a:r>
            <a:endParaRPr lang="ru-RU" sz="6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14414" y="357166"/>
            <a:ext cx="69294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Детская общественная организация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«</a:t>
            </a:r>
            <a:r>
              <a:rPr lang="ru-RU" sz="2400" b="1" dirty="0" err="1" smtClean="0">
                <a:solidFill>
                  <a:srgbClr val="7030A0"/>
                </a:solidFill>
              </a:rPr>
              <a:t>Мэ</a:t>
            </a:r>
            <a:r>
              <a:rPr lang="sah-RU" sz="2400" b="1" dirty="0" smtClean="0">
                <a:solidFill>
                  <a:srgbClr val="7030A0"/>
                </a:solidFill>
              </a:rPr>
              <a:t>ҥэ кэскилэ</a:t>
            </a:r>
            <a:r>
              <a:rPr lang="ru-RU" sz="2400" b="1" dirty="0" smtClean="0">
                <a:solidFill>
                  <a:srgbClr val="7030A0"/>
                </a:solidFill>
              </a:rPr>
              <a:t>»</a:t>
            </a:r>
            <a:endParaRPr lang="ru-RU" sz="2400" b="1" dirty="0">
              <a:solidFill>
                <a:srgbClr val="7030A0"/>
              </a:solidFill>
            </a:endParaRPr>
          </a:p>
        </p:txBody>
      </p:sp>
      <p:pic>
        <p:nvPicPr>
          <p:cNvPr id="1026" name="Picture 2" descr="C:\Users\Нахара2\Desktop\9424088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0013"/>
            <a:ext cx="9210684" cy="6908013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80996" y="1724012"/>
            <a:ext cx="8229600" cy="2786082"/>
          </a:xfrm>
          <a:prstGeom prst="rect">
            <a:avLst/>
          </a:prstGeo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1" i="0" u="none" strike="noStrike" kern="1200" cap="all" spc="0" normalizeH="0" baseline="0" noProof="0" dirty="0" smtClean="0">
                <a:ln w="6350">
                  <a:noFill/>
                </a:ln>
                <a:solidFill>
                  <a:srgbClr val="00B050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«Я – юный эколог»</a:t>
            </a:r>
            <a:endParaRPr kumimoji="0" lang="ru-RU" sz="6600" b="1" i="0" u="none" strike="noStrike" kern="1200" cap="all" spc="0" normalizeH="0" baseline="0" noProof="0" dirty="0">
              <a:ln w="6350">
                <a:noFill/>
              </a:ln>
              <a:solidFill>
                <a:srgbClr val="00B050"/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57290" y="857232"/>
            <a:ext cx="69390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ДОО «</a:t>
            </a:r>
            <a:r>
              <a:rPr lang="ru-RU" sz="2400" b="1" dirty="0" err="1" smtClean="0">
                <a:solidFill>
                  <a:schemeClr val="accent4">
                    <a:lumMod val="75000"/>
                  </a:schemeClr>
                </a:solidFill>
              </a:rPr>
              <a:t>Мэ</a:t>
            </a:r>
            <a:r>
              <a:rPr lang="sah-RU" sz="2400" b="1" dirty="0" smtClean="0">
                <a:solidFill>
                  <a:schemeClr val="accent4">
                    <a:lumMod val="75000"/>
                  </a:schemeClr>
                </a:solidFill>
              </a:rPr>
              <a:t>ҥэ кэскилэ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»</a:t>
            </a:r>
          </a:p>
          <a:p>
            <a:pPr algn="ctr"/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МБОУ «</a:t>
            </a:r>
            <a:r>
              <a:rPr lang="ru-RU" sz="2400" b="1" dirty="0" err="1" smtClean="0">
                <a:solidFill>
                  <a:schemeClr val="accent4">
                    <a:lumMod val="75000"/>
                  </a:schemeClr>
                </a:solidFill>
              </a:rPr>
              <a:t>Нахаринская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 СОШ»</a:t>
            </a:r>
          </a:p>
          <a:p>
            <a:pPr algn="ctr"/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 Детская общественная организация «</a:t>
            </a:r>
            <a:r>
              <a:rPr lang="ru-RU" sz="2400" b="1" dirty="0" err="1" smtClean="0">
                <a:solidFill>
                  <a:schemeClr val="accent4">
                    <a:lumMod val="75000"/>
                  </a:schemeClr>
                </a:solidFill>
              </a:rPr>
              <a:t>Тэтим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»</a:t>
            </a:r>
          </a:p>
          <a:p>
            <a:pPr algn="ctr"/>
            <a:endParaRPr lang="ru-RU" sz="2400" b="1" dirty="0">
              <a:solidFill>
                <a:srgbClr val="7030A0"/>
              </a:solidFill>
            </a:endParaRPr>
          </a:p>
        </p:txBody>
      </p:sp>
      <p:pic>
        <p:nvPicPr>
          <p:cNvPr id="8" name="Picture 11" descr="http://www.gifpark.ru/Gifs/ANIMALS/B_Fly0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4643446"/>
            <a:ext cx="1524000" cy="1524000"/>
          </a:xfrm>
          <a:prstGeom prst="rect">
            <a:avLst/>
          </a:prstGeom>
          <a:noFill/>
        </p:spPr>
      </p:pic>
      <p:pic>
        <p:nvPicPr>
          <p:cNvPr id="9" name="Picture 9" descr="http://www.gifpark.ru/Gifs/ANIMALS/Ins09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85852" y="5572140"/>
            <a:ext cx="2219325" cy="8096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83059019"/>
      </p:ext>
    </p:extLst>
  </p:cSld>
  <p:clrMapOvr>
    <a:masterClrMapping/>
  </p:clrMapOvr>
  <p:transition advTm="404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Нахара2\Desktop\803755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12360" cy="6858000"/>
          </a:xfrm>
          <a:prstGeom prst="rect">
            <a:avLst/>
          </a:prstGeom>
          <a:noFill/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500166" y="428604"/>
            <a:ext cx="7429528" cy="578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/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</a:rPr>
              <a:t>	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</a:rPr>
              <a:t>Цель: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</a:rPr>
              <a:t>    Добиться  душевного  равновесия молодого  поколения путём  приобщения  к родной природе, к  народным  традициям  «Кут – </a:t>
            </a:r>
            <a:r>
              <a:rPr lang="ru-RU" sz="1600" dirty="0" err="1">
                <a:solidFill>
                  <a:schemeClr val="accent1">
                    <a:lumMod val="75000"/>
                  </a:schemeClr>
                </a:solidFill>
                <a:latin typeface="Verdana" pitchFamily="34" charset="0"/>
              </a:rPr>
              <a:t>сүр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</a:rPr>
              <a:t>»  и усилить  патриотическое  воспитание  учащихся.</a:t>
            </a:r>
          </a:p>
          <a:p>
            <a:pPr algn="just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</a:rPr>
              <a:t>	Местонахождение: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</a:rPr>
              <a:t> Экологическая  тропа  находится  на  территории  11  </a:t>
            </a:r>
            <a:r>
              <a:rPr lang="ru-RU" sz="1600" dirty="0" err="1">
                <a:solidFill>
                  <a:schemeClr val="accent1">
                    <a:lumMod val="75000"/>
                  </a:schemeClr>
                </a:solidFill>
                <a:latin typeface="Verdana" pitchFamily="34" charset="0"/>
              </a:rPr>
              <a:t>Нахаринского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</a:rPr>
              <a:t>  наслега  </a:t>
            </a:r>
            <a:r>
              <a:rPr lang="ru-RU" sz="1600" dirty="0" err="1">
                <a:solidFill>
                  <a:schemeClr val="accent1">
                    <a:lumMod val="75000"/>
                  </a:schemeClr>
                </a:solidFill>
                <a:latin typeface="Verdana" pitchFamily="34" charset="0"/>
              </a:rPr>
              <a:t>Мегино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</a:rPr>
              <a:t> – </a:t>
            </a:r>
            <a:r>
              <a:rPr lang="ru-RU" sz="1600" dirty="0" err="1">
                <a:solidFill>
                  <a:schemeClr val="accent1">
                    <a:lumMod val="75000"/>
                  </a:schemeClr>
                </a:solidFill>
                <a:latin typeface="Verdana" pitchFamily="34" charset="0"/>
              </a:rPr>
              <a:t>Кангаласского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</a:rPr>
              <a:t>  улуса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</a:rPr>
              <a:t>.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Verdana" pitchFamily="34" charset="0"/>
            </a:endParaRPr>
          </a:p>
          <a:p>
            <a:pPr algn="just"/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</a:rPr>
              <a:t>	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</a:rPr>
              <a:t>Назначение  </a:t>
            </a:r>
            <a:r>
              <a:rPr lang="ru-RU" sz="1600" b="1" dirty="0" err="1">
                <a:solidFill>
                  <a:schemeClr val="accent1">
                    <a:lumMod val="75000"/>
                  </a:schemeClr>
                </a:solidFill>
                <a:latin typeface="Verdana" pitchFamily="34" charset="0"/>
              </a:rPr>
              <a:t>экотропы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</a:rPr>
              <a:t>: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</a:rPr>
              <a:t>формирование  экологической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</a:rPr>
              <a:t>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</a:rPr>
              <a:t>культуры, экскурсионная  и учебно-исследовательская  работа; экологический  мониторинг, учебная  практика, туризм.</a:t>
            </a:r>
          </a:p>
          <a:p>
            <a:pPr algn="just"/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</a:rPr>
              <a:t>	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</a:rPr>
              <a:t>Границы  маршрута: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</a:rPr>
              <a:t>начало  тропы </a:t>
            </a:r>
            <a:r>
              <a:rPr lang="ru-RU" sz="1600" dirty="0" err="1">
                <a:solidFill>
                  <a:schemeClr val="accent1">
                    <a:lumMod val="75000"/>
                  </a:schemeClr>
                </a:solidFill>
                <a:latin typeface="Verdana" pitchFamily="34" charset="0"/>
              </a:rPr>
              <a:t>п.Хочо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</a:rPr>
              <a:t>, далее  ферма  Ньамньа5а, затем вдоль берега  р. </a:t>
            </a:r>
            <a:r>
              <a:rPr lang="ru-RU" sz="1600" dirty="0" err="1">
                <a:solidFill>
                  <a:schemeClr val="accent1">
                    <a:lumMod val="75000"/>
                  </a:schemeClr>
                </a:solidFill>
                <a:latin typeface="Verdana" pitchFamily="34" charset="0"/>
              </a:rPr>
              <a:t>Илин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</a:rPr>
              <a:t> </a:t>
            </a:r>
            <a:r>
              <a:rPr lang="ru-RU" sz="1600" dirty="0" err="1">
                <a:solidFill>
                  <a:schemeClr val="accent1">
                    <a:lumMod val="75000"/>
                  </a:schemeClr>
                </a:solidFill>
                <a:latin typeface="Verdana" pitchFamily="34" charset="0"/>
              </a:rPr>
              <a:t>Үрэх,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</a:rPr>
              <a:t>далее  поперёк автотрассы  Якутск – Амга, потом  по склону горы  </a:t>
            </a:r>
            <a:r>
              <a:rPr lang="ru-RU" sz="1600" dirty="0" err="1">
                <a:solidFill>
                  <a:schemeClr val="accent1">
                    <a:lumMod val="75000"/>
                  </a:schemeClr>
                </a:solidFill>
                <a:latin typeface="Verdana" pitchFamily="34" charset="0"/>
              </a:rPr>
              <a:t>Богородская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</a:rPr>
              <a:t>. Маршрут  протяженностью  5 км.</a:t>
            </a:r>
          </a:p>
          <a:p>
            <a:pPr algn="just"/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</a:rPr>
              <a:t>	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</a:rPr>
              <a:t>Режим  </a:t>
            </a:r>
            <a:r>
              <a:rPr lang="ru-RU" sz="1600" b="1" dirty="0" err="1">
                <a:solidFill>
                  <a:schemeClr val="accent1">
                    <a:lumMod val="75000"/>
                  </a:schemeClr>
                </a:solidFill>
                <a:latin typeface="Verdana" pitchFamily="34" charset="0"/>
              </a:rPr>
              <a:t>пользования:</a:t>
            </a:r>
            <a:r>
              <a:rPr lang="ru-RU" sz="1600" dirty="0" err="1">
                <a:solidFill>
                  <a:schemeClr val="accent1">
                    <a:lumMod val="75000"/>
                  </a:schemeClr>
                </a:solidFill>
                <a:latin typeface="Verdana" pitchFamily="34" charset="0"/>
              </a:rPr>
              <a:t>проведение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</a:rPr>
              <a:t>  весенних и осенних экскурсий, уроков, туризма, занятий  кружков дополнительного образования, национальной  культуры, мониторинга, научно-исследовательской   работы, встреч  выпускников, слёт  молодёжи.</a:t>
            </a:r>
          </a:p>
          <a:p>
            <a:pPr algn="just"/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</a:rPr>
              <a:t>	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</a:rPr>
              <a:t>Проведение  мероприятия: 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</a:rPr>
              <a:t>заложены  площадки  для стоянки, выстланы  аншлаги, указатели, описаны стоянки.</a:t>
            </a:r>
          </a:p>
          <a:p>
            <a:pPr algn="just"/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</a:rPr>
              <a:t>	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</a:rPr>
              <a:t>Охрану  маршрута осуществляет: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</a:rPr>
              <a:t>Патруль школьного лесничества 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</a:rPr>
              <a:t>«</a:t>
            </a:r>
            <a:r>
              <a:rPr lang="ru-RU" sz="1600" dirty="0" err="1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</a:rPr>
              <a:t>Хахыйах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</a:rPr>
              <a:t>». 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34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Нахара2\Desktop\9424088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2" descr="C:\Users\Нахара2\кри\CAM024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0" y="214290"/>
            <a:ext cx="4786346" cy="63817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1529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Нахара2\Desktop\9424088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5" descr="DSC0067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928662" y="1844675"/>
            <a:ext cx="7632700" cy="5013325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57158" y="857232"/>
            <a:ext cx="8229600" cy="1143000"/>
          </a:xfrm>
          <a:prstGeom prst="rect">
            <a:avLst/>
          </a:prstGeom>
        </p:spPr>
        <p:txBody>
          <a:bodyPr vert="horz" anchor="ctr">
            <a:normAutofit fontScale="9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Очистка</a:t>
            </a:r>
            <a:r>
              <a:rPr kumimoji="0" lang="ru-RU" sz="4000" b="1" i="0" u="none" strike="noStrike" kern="1200" cap="none" spc="0" normalizeH="0" noProof="0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территории парка и монумента</a:t>
            </a:r>
            <a:endParaRPr kumimoji="0" lang="ru-RU" sz="4000" b="1" i="0" u="none" strike="noStrike" kern="1200" cap="none" spc="0" normalizeH="0" baseline="0" noProof="0" dirty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3252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 descr="C:\Users\Нахара2\Desktop\9424088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2" name="Picture 4" descr="F:\Новая папка\DSC0452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785926"/>
            <a:ext cx="4143404" cy="3379791"/>
          </a:xfrm>
          <a:prstGeom prst="rect">
            <a:avLst/>
          </a:prstGeom>
          <a:noFill/>
        </p:spPr>
      </p:pic>
      <p:pic>
        <p:nvPicPr>
          <p:cNvPr id="2053" name="Picture 5" descr="F:\Новая папка\DSC045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785926"/>
            <a:ext cx="4191029" cy="32861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60210216"/>
      </p:ext>
    </p:extLst>
  </p:cSld>
  <p:clrMapOvr>
    <a:masterClrMapping/>
  </p:clrMapOvr>
  <p:transition advTm="4945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3" name="Picture 5" descr="DSC00671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55952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1" name="Picture 5" descr="DSC00669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2939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Нахара2\Desktop\803755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8" name="Picture 4" descr="F:\Новая папка\DSC0450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3571876"/>
            <a:ext cx="4219416" cy="3114708"/>
          </a:xfrm>
          <a:prstGeom prst="rect">
            <a:avLst/>
          </a:prstGeom>
          <a:noFill/>
        </p:spPr>
      </p:pic>
      <p:pic>
        <p:nvPicPr>
          <p:cNvPr id="1029" name="Picture 5" descr="F:\Новая папка\DSC045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214290"/>
            <a:ext cx="4286248" cy="34290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81419542"/>
      </p:ext>
    </p:extLst>
  </p:cSld>
  <p:clrMapOvr>
    <a:masterClrMapping/>
  </p:clrMapOvr>
  <p:transition advTm="4836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Нахара2\Desktop\803755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0" y="-57786"/>
            <a:ext cx="9144000" cy="6915785"/>
          </a:xfrm>
          <a:prstGeom prst="rect">
            <a:avLst/>
          </a:prstGeom>
          <a:noFill/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899592" y="332656"/>
            <a:ext cx="7859216" cy="1296143"/>
          </a:xfrm>
          <a:prstGeom prst="rect">
            <a:avLst/>
          </a:prstGeom>
        </p:spPr>
        <p:txBody>
          <a:bodyPr vert="horz">
            <a:normAutofit fontScale="8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Организованы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экорейды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по поселку и сделан фоторепортаж «Бол5омтону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эрэйэр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…» во время проведения всероссийской благотворительной акции «Весенняя неделя добра» 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1500174"/>
            <a:ext cx="4536503" cy="2549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2" y="3714752"/>
            <a:ext cx="4680520" cy="2916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2122040"/>
      </p:ext>
    </p:extLst>
  </p:cSld>
  <p:clrMapOvr>
    <a:masterClrMapping/>
  </p:clrMapOvr>
  <p:transition advTm="5086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 descr="C:\Users\Нахара2\Desktop\9424088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285852" y="1857364"/>
            <a:ext cx="64294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По итогам акции « Бол5омтону </a:t>
            </a:r>
            <a:r>
              <a:rPr lang="ru-RU" sz="3200" dirty="0" err="1" smtClean="0">
                <a:solidFill>
                  <a:schemeClr val="accent1">
                    <a:lumMod val="75000"/>
                  </a:schemeClr>
                </a:solidFill>
              </a:rPr>
              <a:t>эрэйэр</a:t>
            </a: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…» было проведено общешкольный конкурс «Мин </a:t>
            </a:r>
            <a:r>
              <a:rPr lang="ru-RU" sz="3200" dirty="0" err="1" smtClean="0">
                <a:solidFill>
                  <a:schemeClr val="accent1">
                    <a:lumMod val="75000"/>
                  </a:schemeClr>
                </a:solidFill>
              </a:rPr>
              <a:t>тулам</a:t>
            </a: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3200" dirty="0" err="1" smtClean="0">
                <a:solidFill>
                  <a:schemeClr val="accent1">
                    <a:lumMod val="75000"/>
                  </a:schemeClr>
                </a:solidFill>
              </a:rPr>
              <a:t>сырдык</a:t>
            </a: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sz="3200" dirty="0" err="1" smtClean="0">
                <a:solidFill>
                  <a:schemeClr val="accent1">
                    <a:lumMod val="75000"/>
                  </a:schemeClr>
                </a:solidFill>
              </a:rPr>
              <a:t>ыраас</a:t>
            </a: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». Весь наслег вышел на очистку территории. Итогами акции все были довольны.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76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Нахара2\Desktop\803755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12360" cy="6858000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857224" y="214290"/>
            <a:ext cx="7215238" cy="1321894"/>
          </a:xfrm>
          <a:prstGeom prst="rect">
            <a:avLst/>
          </a:prstGeo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Экологический лагерь «</a:t>
            </a:r>
            <a:r>
              <a:rPr kumimoji="0" lang="ru-RU" sz="5400" b="1" i="0" u="none" strike="noStrike" kern="1200" cap="none" spc="0" normalizeH="0" baseline="0" noProof="0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Бэчичимэ</a:t>
            </a:r>
            <a:r>
              <a:rPr kumimoji="0" lang="ru-RU" sz="54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»</a:t>
            </a:r>
            <a:endParaRPr kumimoji="0" lang="ru-RU" sz="5400" b="1" i="0" u="none" strike="noStrike" kern="1200" cap="none" spc="0" normalizeH="0" baseline="0" noProof="0" dirty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Текст 2"/>
          <p:cNvSpPr txBox="1">
            <a:spLocks/>
          </p:cNvSpPr>
          <p:nvPr/>
        </p:nvSpPr>
        <p:spPr>
          <a:xfrm>
            <a:off x="-285784" y="1571612"/>
            <a:ext cx="9144000" cy="1571636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marL="73152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ru-RU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Работает с 1998 года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102" name="Picture 6" descr="C:\Users\Нахара2\Desktop\DSCF92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5143568" y="-11644418"/>
            <a:ext cx="2400000" cy="1800000"/>
          </a:xfrm>
          <a:prstGeom prst="rect">
            <a:avLst/>
          </a:prstGeom>
          <a:noFill/>
        </p:spPr>
      </p:pic>
      <p:pic>
        <p:nvPicPr>
          <p:cNvPr id="16" name="Picture 5" descr="C:\Users\Нахара2\Desktop\DSCF92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6858080" y="-8929774"/>
            <a:ext cx="2880000" cy="2160000"/>
          </a:xfrm>
          <a:prstGeom prst="rect">
            <a:avLst/>
          </a:prstGeom>
          <a:noFill/>
        </p:spPr>
      </p:pic>
      <p:pic>
        <p:nvPicPr>
          <p:cNvPr id="17" name="Рисунок 16" descr="C:\Users\Нахара2\Desktop\DSCF923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2786058"/>
            <a:ext cx="4000528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C:\Users\Нахара2\Desktop\DSCF9207 (2)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2" y="2857496"/>
            <a:ext cx="4643438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270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76672"/>
            <a:ext cx="7772400" cy="1152128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Наш куратор</a:t>
            </a:r>
            <a:endParaRPr lang="ru-RU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14810" y="2143116"/>
            <a:ext cx="4643470" cy="3671838"/>
          </a:xfrm>
        </p:spPr>
        <p:txBody>
          <a:bodyPr>
            <a:normAutofit/>
          </a:bodyPr>
          <a:lstStyle/>
          <a:p>
            <a:endParaRPr lang="ru-RU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Кычкина</a:t>
            </a:r>
            <a:r>
              <a:rPr lang="ru-RU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Раиса Иннокентьевна </a:t>
            </a:r>
          </a:p>
          <a:p>
            <a:r>
              <a:rPr lang="ru-RU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МБОУ «</a:t>
            </a:r>
            <a:r>
              <a:rPr lang="ru-RU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Нахаринская</a:t>
            </a:r>
            <a:r>
              <a:rPr lang="ru-RU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СОШ»</a:t>
            </a:r>
          </a:p>
          <a:p>
            <a:r>
              <a:rPr lang="ru-RU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учитель биологии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9" t="6469" r="10884"/>
          <a:stretch/>
        </p:blipFill>
        <p:spPr bwMode="auto">
          <a:xfrm>
            <a:off x="1043608" y="2420888"/>
            <a:ext cx="3024336" cy="3070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Нахара2\Desktop\803755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69647"/>
            <a:ext cx="9144000" cy="7077603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835968" y="285728"/>
            <a:ext cx="7772400" cy="1071570"/>
          </a:xfrm>
          <a:prstGeom prst="rect">
            <a:avLst/>
          </a:prstGeo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all" spc="0" normalizeH="0" baseline="0" noProof="0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Наш куратор</a:t>
            </a:r>
            <a:endParaRPr kumimoji="0" lang="ru-RU" sz="4800" b="1" i="0" u="none" strike="noStrike" kern="1200" cap="all" spc="0" normalizeH="0" baseline="0" noProof="0" dirty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4857752" y="1142984"/>
            <a:ext cx="3929090" cy="4714908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ru-RU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Кычкина</a:t>
            </a:r>
            <a:r>
              <a:rPr kumimoji="0" lang="ru-RU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Раиса Иннокентьевна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ru-RU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МБОУ «</a:t>
            </a:r>
            <a:r>
              <a:rPr kumimoji="0" lang="ru-RU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Нахаринская</a:t>
            </a:r>
            <a:r>
              <a:rPr kumimoji="0" lang="ru-RU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СОШ»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ru-RU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учитель биологии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lang="ru-RU" sz="2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Отличник образования РС(Я)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lang="ru-RU" sz="2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Почетный работник общего образования РФ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0" i="1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0" i="1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122" name="Picture 2" descr="F:\Файл КРИ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14546" y="1500174"/>
            <a:ext cx="2786082" cy="3929090"/>
          </a:xfrm>
          <a:prstGeom prst="rect">
            <a:avLst/>
          </a:prstGeom>
          <a:noFill/>
        </p:spPr>
      </p:pic>
      <p:pic>
        <p:nvPicPr>
          <p:cNvPr id="12" name="Picture 8" descr="http://s53.radikal.ru/i142/0903/5b/f9d05810ee86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14414" y="3305175"/>
            <a:ext cx="3581400" cy="35528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10827695"/>
      </p:ext>
    </p:extLst>
  </p:cSld>
  <p:clrMapOvr>
    <a:masterClrMapping/>
  </p:clrMapOvr>
  <p:transition advTm="5242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Нахара2\Desktop\9424088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827584" y="620689"/>
            <a:ext cx="7848872" cy="1080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Обновлен сборный пункт для пластиковых тар и проведена акция «Пластикам нет!»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28802"/>
            <a:ext cx="4104456" cy="3642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928802"/>
            <a:ext cx="4104000" cy="3642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0787624"/>
      </p:ext>
    </p:extLst>
  </p:cSld>
  <p:clrMapOvr>
    <a:masterClrMapping/>
  </p:clrMapOvr>
  <p:transition advTm="5101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Нахара2\Desktop\9424088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1071546"/>
            <a:ext cx="4572032" cy="3429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8" y="857232"/>
            <a:ext cx="3286148" cy="364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Объект 2"/>
          <p:cNvSpPr txBox="1">
            <a:spLocks/>
          </p:cNvSpPr>
          <p:nvPr/>
        </p:nvSpPr>
        <p:spPr>
          <a:xfrm>
            <a:off x="285720" y="4500570"/>
            <a:ext cx="8553480" cy="17145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Проведено озеленение территории школы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в рамках всероссийской акции «Зеленая планета» с девизом «К юбилею школы- 115 деревьев».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4883846"/>
      </p:ext>
    </p:extLst>
  </p:cSld>
  <p:clrMapOvr>
    <a:masterClrMapping/>
  </p:clrMapOvr>
  <p:transition advTm="4914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Нахара2\Desktop\9424088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14282" y="928670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1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Акция «Зеленая планета»</a:t>
            </a:r>
            <a:endParaRPr kumimoji="0" lang="ru-RU" sz="4100" b="1" i="0" u="none" strike="noStrike" kern="1200" cap="none" spc="0" normalizeH="0" baseline="0" noProof="0" dirty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2" descr="C:\Users\Нахара1\Desktop\DSC006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0100" y="1928802"/>
            <a:ext cx="6708698" cy="4708525"/>
          </a:xfrm>
          <a:prstGeom prst="rect">
            <a:avLst/>
          </a:prstGeom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361148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Нахара2\Desktop\9424088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1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Достигнутые результаты </a:t>
            </a:r>
            <a:endParaRPr kumimoji="0" lang="ru-RU" sz="4100" b="1" i="0" u="none" strike="noStrike" kern="1200" cap="none" spc="0" normalizeH="0" baseline="0" noProof="0" dirty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71" y="1628800"/>
            <a:ext cx="3224637" cy="380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4211960" y="1600200"/>
            <a:ext cx="447484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4220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Аргунова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220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Вика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– ученица 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VII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кл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с докладом </a:t>
            </a:r>
            <a:r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«Экология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 моя семья» принимала участие в улусных юниорских НПК «Шаг в будущее» заняла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II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место в музейных чтениях. Участвует в конкурсе «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Экспресс-Эркээйи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»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161391"/>
      </p:ext>
    </p:extLst>
  </p:cSld>
  <p:clrMapOvr>
    <a:masterClrMapping/>
  </p:clrMapOvr>
  <p:transition advTm="5055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Нахара2\Desktop\803755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12360" cy="6858000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1714488"/>
            <a:ext cx="3840426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4214810" y="428604"/>
            <a:ext cx="4474840" cy="6072230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ru-RU" sz="3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Коллектив 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VIII </a:t>
            </a:r>
            <a:r>
              <a:rPr kumimoji="0" lang="ru-RU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кл</a:t>
            </a:r>
            <a:r>
              <a:rPr kumimoji="0" lang="ru-RU" sz="3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– занял 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II </a:t>
            </a:r>
            <a:r>
              <a:rPr kumimoji="0" lang="ru-RU" sz="3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место в республиканском эколого-краеведческом конкурсе «Моя малая родина» в номинации путеводителя «Достопримечательности </a:t>
            </a:r>
            <a:r>
              <a:rPr kumimoji="0" lang="ru-RU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Нахаринского</a:t>
            </a:r>
            <a:r>
              <a:rPr kumimoji="0" lang="ru-RU" sz="3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II </a:t>
            </a:r>
            <a:r>
              <a:rPr kumimoji="0" lang="ru-RU" sz="3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наслега»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ru-RU" sz="3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72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Нахара2\Desktop\9424088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86" y="500042"/>
            <a:ext cx="2143140" cy="2923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24" y="3429000"/>
            <a:ext cx="2308489" cy="2730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Объект 2"/>
          <p:cNvSpPr txBox="1">
            <a:spLocks/>
          </p:cNvSpPr>
          <p:nvPr/>
        </p:nvSpPr>
        <p:spPr>
          <a:xfrm>
            <a:off x="3857620" y="1643050"/>
            <a:ext cx="447484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Никаноров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Дьулус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Степанов Миша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– ученики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VIII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заняли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место в улусном смотре проектов «Дойду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сайдыыта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о5о хара5ынан» 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1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Нахара2\Desktop\9424088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62" y="1428736"/>
            <a:ext cx="2400000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Объект 2"/>
          <p:cNvSpPr txBox="1">
            <a:spLocks/>
          </p:cNvSpPr>
          <p:nvPr/>
        </p:nvSpPr>
        <p:spPr>
          <a:xfrm>
            <a:off x="3571868" y="2071679"/>
            <a:ext cx="4474840" cy="264320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Винокурова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Айта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ученица 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XI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кл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заняла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III-IV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место на улусных олимпиадах по экологии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39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Нахара2\Desktop\9424088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428728" y="1357298"/>
            <a:ext cx="6215106" cy="1428760"/>
          </a:xfrm>
          <a:prstGeom prst="rect">
            <a:avLst/>
          </a:prstGeom>
        </p:spPr>
        <p:txBody>
          <a:bodyPr vert="horz" anchor="ctr">
            <a:normAutofit fontScale="92500" lnSpcReduction="2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1" u="none" strike="noStrike" kern="1200" cap="none" spc="0" normalizeH="0" baseline="0" noProof="0" dirty="0" smtClean="0">
                <a:ln w="6350">
                  <a:noFill/>
                </a:ln>
                <a:solidFill>
                  <a:srgbClr val="00B05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Спасибо за внимание</a:t>
            </a:r>
            <a:r>
              <a:rPr kumimoji="0" lang="ru-RU" sz="5400" b="1" i="1" u="none" strike="noStrike" kern="1200" cap="none" spc="0" normalizeH="0" baseline="0" noProof="0" dirty="0" smtClean="0">
                <a:ln w="6350">
                  <a:noFill/>
                </a:ln>
                <a:solidFill>
                  <a:srgbClr val="00B05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!</a:t>
            </a:r>
            <a:endParaRPr kumimoji="0" lang="ru-RU" sz="5400" b="1" i="1" u="none" strike="noStrike" kern="1200" cap="none" spc="0" normalizeH="0" baseline="0" noProof="0" dirty="0">
              <a:ln w="6350">
                <a:noFill/>
              </a:ln>
              <a:solidFill>
                <a:srgbClr val="00B05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6" descr="http://s59.radikal.ru/i165/0901/20/5ab5e89089a6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714620"/>
            <a:ext cx="8501122" cy="3643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3202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dirty="0" smtClean="0">
                <a:solidFill>
                  <a:srgbClr val="002060"/>
                </a:solidFill>
              </a:rPr>
              <a:t>Цель: вооружение учащихся определенным знанием по экологии, воспитание экологически образованной, культурной личности </a:t>
            </a:r>
            <a:endParaRPr lang="ru-RU" sz="4000" dirty="0">
              <a:solidFill>
                <a:srgbClr val="002060"/>
              </a:solidFill>
            </a:endParaRPr>
          </a:p>
        </p:txBody>
      </p:sp>
      <p:pic>
        <p:nvPicPr>
          <p:cNvPr id="3074" name="Picture 2" descr="C:\Users\Нахара2\Desktop\9424088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Объект 2"/>
          <p:cNvSpPr txBox="1">
            <a:spLocks/>
          </p:cNvSpPr>
          <p:nvPr/>
        </p:nvSpPr>
        <p:spPr>
          <a:xfrm>
            <a:off x="609600" y="1357298"/>
            <a:ext cx="8229600" cy="4786345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ru-RU" sz="4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Цель: вооружение учащихся определенным знанием по экологии, воспитание экологически образованной, культурной личности </a:t>
            </a:r>
            <a:endParaRPr kumimoji="0" lang="ru-RU" sz="4000" b="0" i="1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7" descr="http://dl2.glitter-graphics.net/pub/909/909932yavi27pc1q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5715016"/>
            <a:ext cx="4286280" cy="636819"/>
          </a:xfrm>
          <a:prstGeom prst="rect">
            <a:avLst/>
          </a:prstGeom>
          <a:noFill/>
        </p:spPr>
      </p:pic>
      <p:pic>
        <p:nvPicPr>
          <p:cNvPr id="6" name="Picture 7" descr="http://dl2.glitter-graphics.net/pub/909/909932yavi27pc1q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5715016"/>
            <a:ext cx="4286280" cy="6368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21298170"/>
      </p:ext>
    </p:extLst>
  </p:cSld>
  <p:clrMapOvr>
    <a:masterClrMapping/>
  </p:clrMapOvr>
  <p:transition advTm="521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Нахара2\Desktop\8037551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 flipH="1">
            <a:off x="30378" y="0"/>
            <a:ext cx="9113622" cy="6858000"/>
          </a:xfrm>
          <a:prstGeom prst="rect">
            <a:avLst/>
          </a:prstGeom>
          <a:noFill/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357158" y="500042"/>
            <a:ext cx="7358114" cy="562612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Задачи: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AutoNum type="arabicPeriod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Продолжение работы школьного лесничества «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Хахыйах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»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AutoNum type="arabicPeriod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Привлечение учащихся к научно-исследовательской деятельности общества «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Үктэл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» 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AutoNum type="arabicPeriod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Усиление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профориентационной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деятельности курсов по экологии 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AutoNum type="arabicPeriod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Расширение пропаганды экологической культуры среди населения 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5522511"/>
      </p:ext>
    </p:extLst>
  </p:cSld>
  <p:clrMapOvr>
    <a:masterClrMapping/>
  </p:clrMapOvr>
  <p:transition advTm="5039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Нахара2\Desktop\9424088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28596" y="928670"/>
            <a:ext cx="8229600" cy="1143000"/>
          </a:xfrm>
          <a:prstGeom prst="rect">
            <a:avLst/>
          </a:prstGeom>
        </p:spPr>
        <p:txBody>
          <a:bodyPr vert="horz" anchor="ctr">
            <a:normAutofit fontScale="90000" lnSpcReduction="1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100" b="1" i="0" u="none" strike="noStrike" kern="1200" cap="none" spc="0" normalizeH="0" baseline="0" noProof="0" dirty="0" smtClean="0">
                <a:ln w="6350">
                  <a:noFill/>
                </a:ln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Направления индивидуальной деятельности</a:t>
            </a:r>
            <a:endParaRPr kumimoji="0" lang="ru-RU" sz="4100" b="1" i="0" u="none" strike="noStrike" kern="1200" cap="none" spc="0" normalizeH="0" baseline="0" noProof="0" dirty="0">
              <a:ln w="6350">
                <a:noFill/>
              </a:ln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428596" y="2000240"/>
            <a:ext cx="8186766" cy="4543444"/>
          </a:xfrm>
          <a:prstGeom prst="rect">
            <a:avLst/>
          </a:prstGeom>
        </p:spPr>
        <p:txBody>
          <a:bodyPr vert="horz">
            <a:normAutofit fontScale="85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1. Обучение учащихся на курсах экологии и на занятиях «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Хахыйах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», «</a:t>
            </a:r>
            <a:r>
              <a:rPr kumimoji="0" lang="sah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Ү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ктэл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 Шефство и охрана лесных массивов вокруг села, парка культуры и отдыха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3. Пропаганда экологической культуры среди населения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4. Проведение экологических рейдов и сбора пластиковых тар.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5. Организация сезонных экспедиций с целью проведения мониторинга состояния природы на территории наслега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6. Пропаганда здорового образа жизни через общения с природой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7. Распространение опыта  экологической работы через СМИ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5826717"/>
      </p:ext>
    </p:extLst>
  </p:cSld>
  <p:clrMapOvr>
    <a:masterClrMapping/>
  </p:clrMapOvr>
  <p:transition advTm="5007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Нахара2\Desktop\8037551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62591" cy="6858000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67544" y="116632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100" b="1" i="1" u="none" strike="noStrike" kern="1200" cap="none" spc="0" normalizeH="0" baseline="0" noProof="0" dirty="0" smtClean="0">
                <a:ln w="6350"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Механизм реализации </a:t>
            </a:r>
            <a:endParaRPr kumimoji="0" lang="ru-RU" sz="4100" b="1" i="1" u="none" strike="noStrike" kern="1200" cap="none" spc="0" normalizeH="0" baseline="0" noProof="0" dirty="0">
              <a:ln w="6350">
                <a:noFill/>
              </a:ln>
              <a:solidFill>
                <a:schemeClr val="accent6">
                  <a:lumMod val="75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1357290" y="1357298"/>
            <a:ext cx="7607198" cy="550070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+mj-lt"/>
              <a:buAutoNum type="arabicPeriod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Участие учащихся в улусных, региональных, республиканских, всероссийских конкурсах и акциях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+mj-lt"/>
              <a:buAutoNum type="arabicPeriod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Участие учащихся на НПК «Шаг в будущее»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+mj-lt"/>
              <a:buAutoNum type="arabicPeriod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Проведение сезонных рейдов на территории поселка 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+mj-lt"/>
              <a:buAutoNum type="arabicPeriod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Восстановление сборного пункта для пластиковых тар.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+mj-lt"/>
              <a:buAutoNum type="arabicPeriod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Участие на олимпиадах по экологии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+mj-lt"/>
              <a:buAutoNum type="arabicPeriod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Шефство над парком культуры и отдыха 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+mj-lt"/>
              <a:buAutoNum type="arabicPeriod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Публикация статей в улусной газете «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Эркээйи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» и «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Экспресс-Эркээйи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» с целью распространения опыта.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+mj-lt"/>
              <a:buAutoNum type="arabicPeriod"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7577675"/>
      </p:ext>
    </p:extLst>
  </p:cSld>
  <p:clrMapOvr>
    <a:masterClrMapping/>
  </p:clrMapOvr>
  <p:transition advTm="5023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Нахара2\Desktop\9424088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71472" y="928670"/>
            <a:ext cx="757242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err="1" smtClean="0">
                <a:solidFill>
                  <a:schemeClr val="accent1">
                    <a:lumMod val="75000"/>
                  </a:schemeClr>
                </a:solidFill>
              </a:rPr>
              <a:t>Экопарк</a:t>
            </a:r>
            <a:r>
              <a:rPr lang="ru-RU" sz="5400" dirty="0" smtClean="0">
                <a:solidFill>
                  <a:schemeClr val="accent1">
                    <a:lumMod val="75000"/>
                  </a:schemeClr>
                </a:solidFill>
              </a:rPr>
              <a:t> «</a:t>
            </a:r>
            <a:r>
              <a:rPr lang="ru-RU" sz="5400" dirty="0" err="1" smtClean="0">
                <a:solidFill>
                  <a:schemeClr val="accent1">
                    <a:lumMod val="75000"/>
                  </a:schemeClr>
                </a:solidFill>
              </a:rPr>
              <a:t>Арыылаах</a:t>
            </a:r>
            <a:r>
              <a:rPr lang="ru-RU" sz="5400" dirty="0" smtClean="0">
                <a:solidFill>
                  <a:schemeClr val="accent1">
                    <a:lumMod val="75000"/>
                  </a:schemeClr>
                </a:solidFill>
              </a:rPr>
              <a:t>»</a:t>
            </a:r>
            <a:r>
              <a:rPr lang="ru-RU" sz="5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Работает с 2001 года</a:t>
            </a:r>
          </a:p>
          <a:p>
            <a:pPr algn="ctr"/>
            <a:endParaRPr lang="ru-RU" sz="5400" dirty="0" smtClean="0">
              <a:solidFill>
                <a:srgbClr val="FFFF00"/>
              </a:solidFill>
            </a:endParaRPr>
          </a:p>
          <a:p>
            <a:pPr algn="ctr"/>
            <a:endParaRPr lang="ru-RU" sz="5400" dirty="0" smtClean="0">
              <a:solidFill>
                <a:srgbClr val="FFFF00"/>
              </a:solidFill>
            </a:endParaRPr>
          </a:p>
          <a:p>
            <a:pPr algn="ctr"/>
            <a:endParaRPr lang="ru-RU" sz="5400" dirty="0" smtClean="0">
              <a:solidFill>
                <a:srgbClr val="FFFF00"/>
              </a:solidFill>
            </a:endParaRPr>
          </a:p>
          <a:p>
            <a:pPr algn="ctr"/>
            <a:endParaRPr lang="ru-RU" sz="5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" name="Рисунок 9" descr="G:\DSC0164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2571744"/>
            <a:ext cx="7759952" cy="3651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635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Нахара2\Desktop\803755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12360" cy="6858000"/>
          </a:xfrm>
          <a:prstGeom prst="rect">
            <a:avLst/>
          </a:prstGeom>
          <a:noFill/>
        </p:spPr>
      </p:pic>
      <p:pic>
        <p:nvPicPr>
          <p:cNvPr id="6" name="Picture 2" descr="F:\приложение5 часть2\Scan100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500438"/>
            <a:ext cx="2143140" cy="3187626"/>
          </a:xfrm>
          <a:prstGeom prst="rect">
            <a:avLst/>
          </a:prstGeom>
          <a:noFill/>
        </p:spPr>
      </p:pic>
      <p:pic>
        <p:nvPicPr>
          <p:cNvPr id="6148" name="Picture 4" descr="F:\приложение5 часть 3\Scan100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8" y="3643314"/>
            <a:ext cx="2356976" cy="3025686"/>
          </a:xfrm>
          <a:prstGeom prst="rect">
            <a:avLst/>
          </a:prstGeom>
          <a:noFill/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928662" y="428604"/>
            <a:ext cx="7772400" cy="1607646"/>
          </a:xfrm>
          <a:prstGeom prst="rect">
            <a:avLst/>
          </a:prstGeo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Красная книга </a:t>
            </a:r>
            <a:r>
              <a:rPr kumimoji="0" lang="ru-RU" sz="4800" b="1" i="0" u="none" strike="noStrike" kern="1200" cap="none" spc="0" normalizeH="0" baseline="0" noProof="0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Нахаринского</a:t>
            </a:r>
            <a:r>
              <a:rPr kumimoji="0" lang="ru-RU" sz="48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наслега</a:t>
            </a:r>
            <a:endParaRPr kumimoji="0" lang="ru-RU" sz="4800" b="1" i="0" u="none" strike="noStrike" kern="1200" cap="none" spc="0" normalizeH="0" baseline="0" noProof="0" dirty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Текст 2"/>
          <p:cNvSpPr>
            <a:spLocks noGrp="1"/>
          </p:cNvSpPr>
          <p:nvPr>
            <p:ph type="body" idx="1"/>
          </p:nvPr>
        </p:nvSpPr>
        <p:spPr>
          <a:xfrm>
            <a:off x="1571604" y="2285992"/>
            <a:ext cx="7086600" cy="1509712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Составитель: </a:t>
            </a:r>
            <a:r>
              <a:rPr lang="ru-RU" sz="4000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Кычкина</a:t>
            </a:r>
            <a:r>
              <a:rPr lang="ru-RU" sz="40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Р.И. учитель биологии</a:t>
            </a:r>
            <a:endParaRPr lang="ru-RU" sz="40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50" name="Picture 6" descr="C:\Users\Нахара2\Pictures\Безымянный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86116" y="3571876"/>
            <a:ext cx="2354263" cy="30305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6502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Нахара2\Desktop\803755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81812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914400" y="785794"/>
            <a:ext cx="8229600" cy="1143000"/>
          </a:xfrm>
          <a:prstGeom prst="rect">
            <a:avLst/>
          </a:prstGeom>
        </p:spPr>
        <p:txBody>
          <a:bodyPr vert="horz" anchor="ctr">
            <a:normAutofit fontScale="82500" lnSpcReduction="1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4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С 1997 года </a:t>
            </a:r>
            <a:r>
              <a:rPr lang="ru-RU" sz="4100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ea typeface="+mj-ea"/>
                <a:cs typeface="+mj-cs"/>
              </a:rPr>
              <a:t>о</a:t>
            </a:r>
            <a:r>
              <a:rPr kumimoji="0" lang="ru-RU" sz="4100" u="none" strike="noStrike" kern="1200" cap="none" spc="0" normalizeH="0" baseline="0" noProof="0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рганизован</a:t>
            </a:r>
            <a:r>
              <a:rPr kumimoji="0" lang="ru-RU" sz="4100" u="none" strike="noStrike" kern="1200" cap="none" spc="0" normalizeH="0" baseline="0" noProof="0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 традиционный турпоход по </a:t>
            </a:r>
            <a:r>
              <a:rPr kumimoji="0" lang="ru-RU" sz="4100" u="none" strike="noStrike" kern="1200" cap="none" spc="0" normalizeH="0" baseline="0" noProof="0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экотропе</a:t>
            </a:r>
            <a:r>
              <a:rPr kumimoji="0" lang="ru-RU" sz="4100" u="none" strike="noStrike" kern="1200" cap="none" spc="0" normalizeH="0" baseline="0" noProof="0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 «</a:t>
            </a:r>
            <a:r>
              <a:rPr kumimoji="0" lang="ru-RU" sz="4100" u="none" strike="noStrike" kern="1200" cap="none" spc="0" normalizeH="0" baseline="0" noProof="0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Богородская</a:t>
            </a:r>
            <a:r>
              <a:rPr kumimoji="0" lang="ru-RU" sz="4100" u="none" strike="noStrike" kern="1200" cap="none" spc="0" normalizeH="0" baseline="0" noProof="0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»</a:t>
            </a:r>
            <a:endParaRPr lang="ru-RU" sz="4000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100" b="1" i="0" u="none" strike="noStrike" kern="1200" cap="none" spc="0" normalizeH="0" baseline="0" noProof="0" dirty="0">
              <a:ln w="6350">
                <a:noFill/>
              </a:ln>
              <a:solidFill>
                <a:srgbClr val="142208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65681"/>
            <a:ext cx="4104000" cy="307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628" y="2265681"/>
            <a:ext cx="4104000" cy="307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376287"/>
      </p:ext>
    </p:extLst>
  </p:cSld>
  <p:clrMapOvr>
    <a:masterClrMapping/>
  </p:clrMapOvr>
  <p:transition advTm="5242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527</Words>
  <Application>Microsoft Office PowerPoint</Application>
  <PresentationFormat>Экран (4:3)</PresentationFormat>
  <Paragraphs>74</Paragraphs>
  <Slides>27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«Я – юный эколог»</vt:lpstr>
      <vt:lpstr>Наш куратор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«Я – юный эколог»</dc:title>
  <dc:creator>Нахара1</dc:creator>
  <cp:lastModifiedBy>Нахара1</cp:lastModifiedBy>
  <cp:revision>1</cp:revision>
  <dcterms:created xsi:type="dcterms:W3CDTF">2015-06-16T03:31:46Z</dcterms:created>
  <dcterms:modified xsi:type="dcterms:W3CDTF">2015-06-16T03:32:46Z</dcterms:modified>
</cp:coreProperties>
</file>